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SMITH" initials="GS" lastIdx="1" clrIdx="0">
    <p:extLst>
      <p:ext uri="{19B8F6BF-5375-455C-9EA6-DF929625EA0E}">
        <p15:presenceInfo xmlns:p15="http://schemas.microsoft.com/office/powerpoint/2012/main" userId="S-1-5-21-3504092185-2163312639-296884767-441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66"/>
    <a:srgbClr val="CCFFFF"/>
    <a:srgbClr val="66FFCC"/>
    <a:srgbClr val="6666FF"/>
    <a:srgbClr val="000099"/>
    <a:srgbClr val="FFFF99"/>
    <a:srgbClr val="FFCC99"/>
    <a:srgbClr val="FF99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5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A42B9-293B-4148-9AA7-C1AF5C3B57DF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A8FB6-9B3D-4750-A686-559CF1DBA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3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77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778" dirty="0"/>
          </a:p>
        </p:txBody>
      </p:sp>
    </p:spTree>
    <p:extLst>
      <p:ext uri="{BB962C8B-B14F-4D97-AF65-F5344CB8AC3E}">
        <p14:creationId xmlns:p14="http://schemas.microsoft.com/office/powerpoint/2010/main" val="124203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77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778" dirty="0"/>
          </a:p>
        </p:txBody>
      </p:sp>
    </p:spTree>
    <p:extLst>
      <p:ext uri="{BB962C8B-B14F-4D97-AF65-F5344CB8AC3E}">
        <p14:creationId xmlns:p14="http://schemas.microsoft.com/office/powerpoint/2010/main" val="22503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eani.org.uk/parents/admissions/post-primary-admissions-guide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B94CB2-7070-4E01-BE1A-BF039275D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3" t="15012" r="13168" b="39683"/>
          <a:stretch/>
        </p:blipFill>
        <p:spPr bwMode="auto">
          <a:xfrm>
            <a:off x="0" y="21129"/>
            <a:ext cx="4906987" cy="159557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59951"/>
            <a:ext cx="6990644" cy="7151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GB" dirty="0">
                <a:latin typeface="SassoonPrimaryInfant" pitchFamily="2" charset="0"/>
              </a:rPr>
            </a:br>
            <a:br>
              <a:rPr lang="en-GB" dirty="0">
                <a:latin typeface="SassoonPrimaryInfant" pitchFamily="2" charset="0"/>
              </a:rPr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295" y="2885953"/>
            <a:ext cx="6832596" cy="5534301"/>
          </a:xfrm>
          <a:solidFill>
            <a:srgbClr val="CCFFFF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</a:rPr>
              <a:t>Monday 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P4SOH String Project – First week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Strings music tuition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P.7 Girls Afterschool Football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800" dirty="0">
              <a:latin typeface="SassoonPrimaryInfant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</a:rPr>
              <a:t>Tuesday 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P.7PMcC Swimming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SassoonPrimaryInfant" pitchFamily="2" charset="0"/>
              </a:rPr>
              <a:t>NO</a:t>
            </a:r>
            <a:r>
              <a:rPr lang="en-GB" sz="1400" dirty="0">
                <a:latin typeface="SassoonPrimaryInfant" pitchFamily="2" charset="0"/>
              </a:rPr>
              <a:t> Afterschool Camogie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12:00pm - Post Primary Admissions Portal Opens – click the link for more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  <a:hlinkClick r:id="rId3"/>
              </a:rPr>
              <a:t>https://www.eani.org.uk/parents/admissions/post-primary-admissions-guide</a:t>
            </a:r>
            <a:endParaRPr lang="en-GB" sz="1400" dirty="0">
              <a:latin typeface="SassoonPrimaryInfant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800" dirty="0">
              <a:latin typeface="SassoonPrimaryInfant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</a:rPr>
              <a:t>Wednesday </a:t>
            </a:r>
          </a:p>
          <a:p>
            <a:pPr marL="179388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Final day of Book Fair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P7  ICT workshop with Wheelworks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Woodwind music tuition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800" dirty="0">
              <a:latin typeface="SassoonPrimaryInfant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</a:rPr>
              <a:t>Thursday – St Brigid’s Day</a:t>
            </a:r>
          </a:p>
          <a:p>
            <a:pPr marL="177800" indent="-1778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Singing and Piano lessons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sz="800" dirty="0">
              <a:latin typeface="SassoonPrimaryInfant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SassoonPrimaryInfant" pitchFamily="2" charset="0"/>
              </a:rPr>
              <a:t>Friday </a:t>
            </a:r>
          </a:p>
          <a:p>
            <a:pPr marL="174625" indent="-174625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9:15am Assembly</a:t>
            </a:r>
          </a:p>
          <a:p>
            <a:pPr marL="174625" indent="-174625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SassoonPrimaryInfant" pitchFamily="2" charset="0"/>
              </a:rPr>
              <a:t>J2E training in St Mark’s High School for P.6 digital leaders</a:t>
            </a:r>
          </a:p>
        </p:txBody>
      </p:sp>
      <p:sp useBgFill="1">
        <p:nvSpPr>
          <p:cNvPr id="9" name="TextBox 8"/>
          <p:cNvSpPr txBox="1"/>
          <p:nvPr/>
        </p:nvSpPr>
        <p:spPr>
          <a:xfrm>
            <a:off x="-25890" y="1917929"/>
            <a:ext cx="5967801" cy="954107"/>
          </a:xfrm>
          <a:prstGeom prst="rect">
            <a:avLst/>
          </a:prstGeom>
          <a:ln>
            <a:solidFill>
              <a:srgbClr val="CC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SassoonPrimaryInfant" pitchFamily="2" charset="0"/>
              </a:rPr>
              <a:t>Book Breakfast Club, school dinners and </a:t>
            </a:r>
            <a:r>
              <a:rPr lang="en-GB" sz="1400">
                <a:solidFill>
                  <a:schemeClr val="tx1"/>
                </a:solidFill>
                <a:latin typeface="SassoonPrimaryInfant" pitchFamily="2" charset="0"/>
              </a:rPr>
              <a:t>afterschool clubs</a:t>
            </a:r>
          </a:p>
          <a:p>
            <a:r>
              <a:rPr lang="en-GB" sz="1400">
                <a:solidFill>
                  <a:schemeClr val="tx1"/>
                </a:solidFill>
                <a:latin typeface="SassoonPrimaryInfant" pitchFamily="2" charset="0"/>
              </a:rPr>
              <a:t>online </a:t>
            </a:r>
            <a:r>
              <a:rPr lang="en-GB" sz="1400" dirty="0">
                <a:solidFill>
                  <a:schemeClr val="tx1"/>
                </a:solidFill>
                <a:latin typeface="SassoonPrimaryInfant" pitchFamily="2" charset="0"/>
              </a:rPr>
              <a:t>through SchoolMoney.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SassoonPrimaryInfant" pitchFamily="2" charset="0"/>
              </a:rPr>
              <a:t>An explanation must be provided for all absences on </a:t>
            </a:r>
          </a:p>
          <a:p>
            <a:r>
              <a:rPr lang="en-GB" sz="1400" dirty="0">
                <a:solidFill>
                  <a:schemeClr val="tx1"/>
                </a:solidFill>
                <a:latin typeface="SassoonPrimaryInfant" pitchFamily="2" charset="0"/>
              </a:rPr>
              <a:t>each day of absence.</a:t>
            </a:r>
          </a:p>
        </p:txBody>
      </p:sp>
      <p:pic>
        <p:nvPicPr>
          <p:cNvPr id="21" name="Picture 4" descr="https://www.stpatrickspshilltown.com/cmsfiles/items/pageimages/awards/400_400/gold-logo_rrsa_1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89" y="11557645"/>
            <a:ext cx="1314502" cy="6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tpatrickspshilltown.com/cmsfiles/items/pageimages/awards/400_400/ebce9110-74c9-4576-ba6b-809ca47ef755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7"/>
          <a:stretch/>
        </p:blipFill>
        <p:spPr bwMode="auto">
          <a:xfrm>
            <a:off x="5069304" y="11557645"/>
            <a:ext cx="1811587" cy="6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tpatrickspshilltown.com/cmsfiles/items/pageimages/awards/400_400/eco-schools_logo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" y="11530006"/>
            <a:ext cx="2004749" cy="6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2038" y="11244492"/>
            <a:ext cx="391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99"/>
                </a:solidFill>
                <a:latin typeface="SassoonPrimaryInfant" pitchFamily="2" charset="0"/>
              </a:rPr>
              <a:t>Progress Through Partnership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1614" y="16162173"/>
            <a:ext cx="429509" cy="26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AutoShape 4" descr="Settled Petals - The clocks are scheduled to 'spring' forward on 27th March  2022 🌼🐑🌱 This coincides with Mother Day and some parents may be worried  about loosing an hour in bed."/>
          <p:cNvSpPr>
            <a:spLocks noChangeAspect="1" noChangeArrowheads="1"/>
          </p:cNvSpPr>
          <p:nvPr/>
        </p:nvSpPr>
        <p:spPr bwMode="auto">
          <a:xfrm>
            <a:off x="5789511" y="48924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Settled Petals - The clocks are scheduled to 'spring' forward on 27th March  2022 🌼🐑🌱 This coincides with Mother Day and some parents may be worried  about loosing an hour in bed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-82113" y="1260481"/>
            <a:ext cx="218887" cy="10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9596" y="1643988"/>
            <a:ext cx="6030956" cy="33855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n/>
                <a:solidFill>
                  <a:srgbClr val="000099"/>
                </a:solidFill>
                <a:latin typeface="SassoonPrimaryInfant" pitchFamily="2" charset="0"/>
              </a:rPr>
              <a:t>This Week At A Glance 29</a:t>
            </a:r>
            <a:r>
              <a:rPr lang="en-GB" sz="1600" b="1" baseline="30000" dirty="0">
                <a:ln/>
                <a:solidFill>
                  <a:srgbClr val="000099"/>
                </a:solidFill>
                <a:latin typeface="SassoonPrimaryInfant" pitchFamily="2" charset="0"/>
              </a:rPr>
              <a:t>th</a:t>
            </a:r>
            <a:r>
              <a:rPr lang="en-GB" sz="1600" b="1" dirty="0">
                <a:ln/>
                <a:solidFill>
                  <a:srgbClr val="000099"/>
                </a:solidFill>
                <a:latin typeface="SassoonPrimaryInfant" pitchFamily="2" charset="0"/>
              </a:rPr>
              <a:t> January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268" y="1377084"/>
            <a:ext cx="53065" cy="7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84704" y="4121150"/>
            <a:ext cx="105848" cy="59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AutoShape 10" descr="Odd Socks Day - Home | Facebook"/>
          <p:cNvSpPr>
            <a:spLocks noChangeAspect="1" noChangeArrowheads="1"/>
          </p:cNvSpPr>
          <p:nvPr/>
        </p:nvSpPr>
        <p:spPr bwMode="auto">
          <a:xfrm>
            <a:off x="164928" y="-144462"/>
            <a:ext cx="490749" cy="4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18" descr="Odd Socks Day - End Bull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034449" y="11115734"/>
            <a:ext cx="45719" cy="9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AutoShape 2" descr="Untitl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6" descr="Untitl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474136" y="1183939"/>
            <a:ext cx="845168" cy="117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659004" y="8143255"/>
            <a:ext cx="1248803" cy="276999"/>
          </a:xfrm>
          <a:prstGeom prst="rec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SassoonPrimaryInfant" pitchFamily="2" charset="0"/>
              </a:rPr>
              <a:t>PE Uniform Days</a:t>
            </a:r>
          </a:p>
        </p:txBody>
      </p:sp>
      <p:pic>
        <p:nvPicPr>
          <p:cNvPr id="29" name="Picture 2" descr="preview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7" y="11471602"/>
            <a:ext cx="779424" cy="6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8CD41F-AEED-08E9-1292-BCA06518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54771"/>
              </p:ext>
            </p:extLst>
          </p:nvPr>
        </p:nvGraphicFramePr>
        <p:xfrm>
          <a:off x="262937" y="8405137"/>
          <a:ext cx="633212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31">
                  <a:extLst>
                    <a:ext uri="{9D8B030D-6E8A-4147-A177-3AD203B41FA5}">
                      <a16:colId xmlns:a16="http://schemas.microsoft.com/office/drawing/2014/main" val="1116299795"/>
                    </a:ext>
                  </a:extLst>
                </a:gridCol>
                <a:gridCol w="1061707">
                  <a:extLst>
                    <a:ext uri="{9D8B030D-6E8A-4147-A177-3AD203B41FA5}">
                      <a16:colId xmlns:a16="http://schemas.microsoft.com/office/drawing/2014/main" val="3851741081"/>
                    </a:ext>
                  </a:extLst>
                </a:gridCol>
                <a:gridCol w="977397">
                  <a:extLst>
                    <a:ext uri="{9D8B030D-6E8A-4147-A177-3AD203B41FA5}">
                      <a16:colId xmlns:a16="http://schemas.microsoft.com/office/drawing/2014/main" val="3977564465"/>
                    </a:ext>
                  </a:extLst>
                </a:gridCol>
                <a:gridCol w="967217">
                  <a:extLst>
                    <a:ext uri="{9D8B030D-6E8A-4147-A177-3AD203B41FA5}">
                      <a16:colId xmlns:a16="http://schemas.microsoft.com/office/drawing/2014/main" val="1415390582"/>
                    </a:ext>
                  </a:extLst>
                </a:gridCol>
                <a:gridCol w="1005311">
                  <a:extLst>
                    <a:ext uri="{9D8B030D-6E8A-4147-A177-3AD203B41FA5}">
                      <a16:colId xmlns:a16="http://schemas.microsoft.com/office/drawing/2014/main" val="4105006868"/>
                    </a:ext>
                  </a:extLst>
                </a:gridCol>
                <a:gridCol w="1200463">
                  <a:extLst>
                    <a:ext uri="{9D8B030D-6E8A-4147-A177-3AD203B41FA5}">
                      <a16:colId xmlns:a16="http://schemas.microsoft.com/office/drawing/2014/main" val="2426362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P.1LMcA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P.1/2MMcN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P.2OR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P.3UK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P.3/4SO’H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P.4KF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02541"/>
                  </a:ext>
                </a:extLst>
              </a:tr>
              <a:tr h="258803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Tues</a:t>
                      </a:r>
                      <a:r>
                        <a:rPr lang="en-GB" sz="1100" baseline="0" dirty="0">
                          <a:latin typeface="SassoonPrimaryInfant" pitchFamily="2" charset="0"/>
                        </a:rPr>
                        <a:t>  </a:t>
                      </a:r>
                      <a:r>
                        <a:rPr lang="en-GB" sz="1100" dirty="0">
                          <a:latin typeface="SassoonPrimaryInfant" pitchFamily="2" charset="0"/>
                        </a:rPr>
                        <a:t>Wed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Wed</a:t>
                      </a:r>
                      <a:r>
                        <a:rPr lang="en-GB" sz="1100" baseline="0" dirty="0">
                          <a:latin typeface="SassoonPrimaryInfant" pitchFamily="2" charset="0"/>
                        </a:rPr>
                        <a:t>   </a:t>
                      </a:r>
                      <a:r>
                        <a:rPr lang="en-GB" sz="1100" dirty="0">
                          <a:latin typeface="SassoonPrimaryInfant" pitchFamily="2" charset="0"/>
                        </a:rPr>
                        <a:t>Thurs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Wed Thurs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Tues</a:t>
                      </a:r>
                      <a:r>
                        <a:rPr lang="en-GB" sz="1100" baseline="0" dirty="0">
                          <a:latin typeface="SassoonPrimaryInfant" pitchFamily="2" charset="0"/>
                        </a:rPr>
                        <a:t> Fri</a:t>
                      </a:r>
                      <a:endParaRPr lang="en-GB" sz="11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Mon</a:t>
                      </a:r>
                      <a:r>
                        <a:rPr lang="en-GB" sz="1100" baseline="0" dirty="0">
                          <a:latin typeface="SassoonPrimaryInfant" pitchFamily="2" charset="0"/>
                        </a:rPr>
                        <a:t>  Tues</a:t>
                      </a:r>
                      <a:endParaRPr lang="en-GB" sz="11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aseline="0" dirty="0">
                          <a:latin typeface="SassoonPrimaryInfant"/>
                        </a:rPr>
                        <a:t>Mon Thurs</a:t>
                      </a:r>
                      <a:endParaRPr lang="en-GB" sz="1100" dirty="0">
                        <a:latin typeface="SassoonPrimaryInfant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4067"/>
                  </a:ext>
                </a:extLst>
              </a:tr>
              <a:tr h="178114"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P.5KA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P.5NT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P.6CC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P.6SF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P.7</a:t>
                      </a:r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SassoonPrimaryInfant" pitchFamily="2" charset="0"/>
                        </a:rPr>
                        <a:t>SO’N</a:t>
                      </a:r>
                      <a:endParaRPr lang="en-GB" sz="1100" b="1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latin typeface="SassoonPrimaryInfant" pitchFamily="2" charset="0"/>
                        </a:rPr>
                        <a:t>P.7PMcC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1036"/>
                  </a:ext>
                </a:extLst>
              </a:tr>
              <a:tr h="219587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Mon   Thurs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Mon</a:t>
                      </a:r>
                      <a:r>
                        <a:rPr lang="en-GB" sz="1100" baseline="0" dirty="0">
                          <a:latin typeface="SassoonPrimaryInfant" pitchFamily="2" charset="0"/>
                        </a:rPr>
                        <a:t> Thurs</a:t>
                      </a:r>
                      <a:endParaRPr lang="en-GB" sz="11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baseline="0" dirty="0">
                          <a:latin typeface="SassoonPrimaryInfant" pitchFamily="2" charset="0"/>
                        </a:rPr>
                        <a:t>Mon Tues  </a:t>
                      </a:r>
                      <a:endParaRPr lang="en-GB" sz="1100" dirty="0">
                        <a:latin typeface="SassoonPrimaryInfant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latin typeface="SassoonPrimaryInfant" pitchFamily="2" charset="0"/>
                        </a:rPr>
                        <a:t>Tues  Thurs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GB" sz="1100" dirty="0">
                          <a:latin typeface="SassoonPrimaryInfant"/>
                        </a:rPr>
                        <a:t>Tues Wed</a:t>
                      </a:r>
                      <a:endParaRPr lang="en-US" sz="11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GB" sz="1100" b="0" i="0" u="none" strike="noStrike" noProof="0" dirty="0">
                          <a:latin typeface="SassoonPrimaryInfant"/>
                        </a:rPr>
                        <a:t>Tues  Fri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661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260BA7-773B-F335-AB8F-8600F1227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46017"/>
              </p:ext>
            </p:extLst>
          </p:nvPr>
        </p:nvGraphicFramePr>
        <p:xfrm>
          <a:off x="136774" y="9598093"/>
          <a:ext cx="6685392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7424">
                  <a:extLst>
                    <a:ext uri="{9D8B030D-6E8A-4147-A177-3AD203B41FA5}">
                      <a16:colId xmlns:a16="http://schemas.microsoft.com/office/drawing/2014/main" val="1350791891"/>
                    </a:ext>
                  </a:extLst>
                </a:gridCol>
                <a:gridCol w="602360">
                  <a:extLst>
                    <a:ext uri="{9D8B030D-6E8A-4147-A177-3AD203B41FA5}">
                      <a16:colId xmlns:a16="http://schemas.microsoft.com/office/drawing/2014/main" val="573000849"/>
                    </a:ext>
                  </a:extLst>
                </a:gridCol>
                <a:gridCol w="626076">
                  <a:extLst>
                    <a:ext uri="{9D8B030D-6E8A-4147-A177-3AD203B41FA5}">
                      <a16:colId xmlns:a16="http://schemas.microsoft.com/office/drawing/2014/main" val="1129722739"/>
                    </a:ext>
                  </a:extLst>
                </a:gridCol>
                <a:gridCol w="647588">
                  <a:extLst>
                    <a:ext uri="{9D8B030D-6E8A-4147-A177-3AD203B41FA5}">
                      <a16:colId xmlns:a16="http://schemas.microsoft.com/office/drawing/2014/main" val="1639986559"/>
                    </a:ext>
                  </a:extLst>
                </a:gridCol>
                <a:gridCol w="670195">
                  <a:extLst>
                    <a:ext uri="{9D8B030D-6E8A-4147-A177-3AD203B41FA5}">
                      <a16:colId xmlns:a16="http://schemas.microsoft.com/office/drawing/2014/main" val="827156422"/>
                    </a:ext>
                  </a:extLst>
                </a:gridCol>
                <a:gridCol w="670667">
                  <a:extLst>
                    <a:ext uri="{9D8B030D-6E8A-4147-A177-3AD203B41FA5}">
                      <a16:colId xmlns:a16="http://schemas.microsoft.com/office/drawing/2014/main" val="881718874"/>
                    </a:ext>
                  </a:extLst>
                </a:gridCol>
                <a:gridCol w="737357">
                  <a:extLst>
                    <a:ext uri="{9D8B030D-6E8A-4147-A177-3AD203B41FA5}">
                      <a16:colId xmlns:a16="http://schemas.microsoft.com/office/drawing/2014/main" val="2201144184"/>
                    </a:ext>
                  </a:extLst>
                </a:gridCol>
                <a:gridCol w="503426">
                  <a:extLst>
                    <a:ext uri="{9D8B030D-6E8A-4147-A177-3AD203B41FA5}">
                      <a16:colId xmlns:a16="http://schemas.microsoft.com/office/drawing/2014/main" val="315930604"/>
                    </a:ext>
                  </a:extLst>
                </a:gridCol>
                <a:gridCol w="666972">
                  <a:extLst>
                    <a:ext uri="{9D8B030D-6E8A-4147-A177-3AD203B41FA5}">
                      <a16:colId xmlns:a16="http://schemas.microsoft.com/office/drawing/2014/main" val="732102134"/>
                    </a:ext>
                  </a:extLst>
                </a:gridCol>
                <a:gridCol w="973327">
                  <a:extLst>
                    <a:ext uri="{9D8B030D-6E8A-4147-A177-3AD203B41FA5}">
                      <a16:colId xmlns:a16="http://schemas.microsoft.com/office/drawing/2014/main" val="2931544622"/>
                    </a:ext>
                  </a:extLst>
                </a:gridCol>
              </a:tblGrid>
              <a:tr h="358632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Class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Monday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Karate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P1 – P3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700" dirty="0">
                          <a:effectLst/>
                        </a:rPr>
                        <a:t>(2 -2.45pm)</a:t>
                      </a: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P4 – P7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Monday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Soccer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P2 &amp; 3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2pm-3pm   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Monday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Indoor girls football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P7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3pm- 4pm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Tuesday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Art 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P1&amp;2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P4&amp;5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Tuesday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Camogie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Indoor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P6&amp;7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3pm-4pm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Wednesday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Bee Active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P1&amp;2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P4 – P7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Wednesday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Art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P3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P6&amp;7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Thursday 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Soccer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P2&amp;3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P4&amp;5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Thursday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Boys football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P7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3pm-4pm</a:t>
                      </a:r>
                      <a:endParaRPr lang="en-GB" sz="700" dirty="0"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66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Room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Parochial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Hall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Hall or outside if dry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Hall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ICT suite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Hall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Hall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ICT suite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Hall or outside if dry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Weather 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permitting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2516"/>
                  </a:ext>
                </a:extLst>
              </a:tr>
              <a:tr h="74521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1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42172"/>
                  </a:ext>
                </a:extLst>
              </a:tr>
              <a:tr h="74521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2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4712"/>
                  </a:ext>
                </a:extLst>
              </a:tr>
              <a:tr h="74521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3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Jan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59955"/>
                  </a:ext>
                </a:extLst>
              </a:tr>
              <a:tr h="37260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4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29778"/>
                  </a:ext>
                </a:extLst>
              </a:tr>
              <a:tr h="85084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5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97275"/>
                  </a:ext>
                </a:extLst>
              </a:tr>
              <a:tr h="74521"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effectLst/>
                        </a:rPr>
                        <a:t>Week 6</a:t>
                      </a:r>
                      <a:endParaRPr lang="en-GB" sz="700">
                        <a:effectLst/>
                      </a:endParaRPr>
                    </a:p>
                    <a:p>
                      <a:pPr algn="l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en-GB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r>
                        <a:rPr lang="en-GB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 Feb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92" marR="3719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5270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84411B6-750D-D514-617E-3852959C8FBB}"/>
              </a:ext>
            </a:extLst>
          </p:cNvPr>
          <p:cNvSpPr txBox="1"/>
          <p:nvPr/>
        </p:nvSpPr>
        <p:spPr>
          <a:xfrm>
            <a:off x="1799617" y="9307016"/>
            <a:ext cx="313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Afterschool Clubs Jan/Feb 2024</a:t>
            </a:r>
          </a:p>
        </p:txBody>
      </p:sp>
      <p:pic>
        <p:nvPicPr>
          <p:cNvPr id="3" name="Picture 4" descr="Image preview">
            <a:extLst>
              <a:ext uri="{FF2B5EF4-FFF2-40B4-BE49-F238E27FC236}">
                <a16:creationId xmlns:a16="http://schemas.microsoft.com/office/drawing/2014/main" id="{AA1A85BB-D316-A808-3D15-CBDF0CC84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452" b="64150"/>
          <a:stretch/>
        </p:blipFill>
        <p:spPr bwMode="auto">
          <a:xfrm>
            <a:off x="4916340" y="-33006"/>
            <a:ext cx="1941660" cy="16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4E5B89-AF41-5F0E-133F-1BC63051CDBD}"/>
              </a:ext>
            </a:extLst>
          </p:cNvPr>
          <p:cNvSpPr txBox="1"/>
          <p:nvPr/>
        </p:nvSpPr>
        <p:spPr>
          <a:xfrm>
            <a:off x="4877221" y="1608431"/>
            <a:ext cx="2023436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sz="1200" dirty="0"/>
              <a:t>Book Fair opening times</a:t>
            </a:r>
          </a:p>
          <a:p>
            <a:pPr fontAlgn="base"/>
            <a:r>
              <a:rPr lang="en-GB" sz="1200" dirty="0"/>
              <a:t> Mon - Wed</a:t>
            </a:r>
          </a:p>
          <a:p>
            <a:pPr fontAlgn="base"/>
            <a:r>
              <a:rPr lang="en-GB" sz="1200" dirty="0"/>
              <a:t>8:30am to 8:55am,</a:t>
            </a:r>
          </a:p>
          <a:p>
            <a:pPr fontAlgn="base"/>
            <a:r>
              <a:rPr lang="en-GB" sz="1200" dirty="0"/>
              <a:t>1:45 – 2:15pm and  3:00pm to 3:15pm</a:t>
            </a:r>
          </a:p>
          <a:p>
            <a:pPr fontAlgn="base"/>
            <a:endParaRPr lang="en-GB" sz="1200" dirty="0"/>
          </a:p>
          <a:p>
            <a:pPr fontAlgn="base"/>
            <a:r>
              <a:rPr lang="en-GB" sz="1200" b="1" dirty="0"/>
              <a:t>P1-P4 children must be accompanied with an adult when purchasing a book after school. </a:t>
            </a:r>
          </a:p>
          <a:p>
            <a:pPr fontAlgn="base"/>
            <a:endParaRPr lang="en-GB" sz="1200" b="1" dirty="0"/>
          </a:p>
          <a:p>
            <a:pPr fontAlgn="base"/>
            <a:r>
              <a:rPr lang="en-GB" sz="1200" b="1" i="1" dirty="0"/>
              <a:t>3 for the price of 2 – cheapest book free</a:t>
            </a:r>
          </a:p>
          <a:p>
            <a:pPr fontAlgn="base"/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you read the more you grow! The more you grow the more places you will go!</a:t>
            </a:r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2700A-ADBF-B09F-843D-E828247AECF6}"/>
              </a:ext>
            </a:extLst>
          </p:cNvPr>
          <p:cNvSpPr txBox="1"/>
          <p:nvPr/>
        </p:nvSpPr>
        <p:spPr>
          <a:xfrm>
            <a:off x="5042847" y="76836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45624-F21B-2B38-51B9-760D0158DB25}"/>
              </a:ext>
            </a:extLst>
          </p:cNvPr>
          <p:cNvSpPr txBox="1"/>
          <p:nvPr/>
        </p:nvSpPr>
        <p:spPr>
          <a:xfrm>
            <a:off x="4194828" y="2111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AFE11C-2398-9BAA-92D8-89DF92B5F0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97" t="24530" r="34760" b="12983"/>
          <a:stretch/>
        </p:blipFill>
        <p:spPr bwMode="auto">
          <a:xfrm>
            <a:off x="4194828" y="5525591"/>
            <a:ext cx="2614877" cy="2219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46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</TotalTime>
  <Words>456</Words>
  <Application>Microsoft Office PowerPoint</Application>
  <PresentationFormat>Widescreen</PresentationFormat>
  <Paragraphs>176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Times New Roman</vt:lpstr>
      <vt:lpstr>Office Theme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school</dc:title>
  <dc:creator>Nuala Smith</dc:creator>
  <cp:lastModifiedBy>G SMITH</cp:lastModifiedBy>
  <cp:revision>128</cp:revision>
  <dcterms:created xsi:type="dcterms:W3CDTF">2021-11-10T20:16:01Z</dcterms:created>
  <dcterms:modified xsi:type="dcterms:W3CDTF">2024-01-28T12:42:23Z</dcterms:modified>
</cp:coreProperties>
</file>